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d65c71b4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d65c71b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d65c71b4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d65c71b4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d65c71b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d65c71b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65c71b4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65c71b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65c71b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d65c71b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d65c71b4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d65c71b4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d65c71b4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d65c71b4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d65c71b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d65c71b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d65c71b4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d65c71b4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d65c71b4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d65c71b4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d6c85ddc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d6c85dd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d65c71b4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d65c71b4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d65c71b4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d65c71b4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d65c71b4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d65c71b4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d65c71b4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d65c71b4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d65c71b4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d65c71b4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d65c71b4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d65c71b4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d6c85ddc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d6c85ddc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d6c85ddc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d6c85ddc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6c85ddc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d6c85ddc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d65c71b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d65c71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d65c71b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d65c71b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65c71b4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65c71b4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65c71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65c71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Churn baby churn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2000"/>
              <a:t>Prediction inferno</a:t>
            </a:r>
            <a:endParaRPr i="1" sz="2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Victor Nicolausson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K-Means clustering</a:t>
            </a:r>
            <a:endParaRPr b="0" i="1"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Lets see if we can define key properties</a:t>
            </a:r>
            <a:br>
              <a:rPr lang="sv"/>
            </a:br>
            <a:r>
              <a:rPr lang="sv"/>
              <a:t>among churning customers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An initial evaluation shows that we can</a:t>
            </a:r>
            <a:br>
              <a:rPr lang="sv"/>
            </a:br>
            <a:r>
              <a:rPr lang="sv"/>
              <a:t>divide our customers into 4 distinct groups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325" y="1750263"/>
            <a:ext cx="3600000" cy="239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Group characteristics</a:t>
            </a:r>
            <a:endParaRPr b="0" i="1"/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Our resulting groups are</a:t>
            </a:r>
            <a:br>
              <a:rPr lang="sv"/>
            </a:br>
            <a:r>
              <a:rPr lang="sv"/>
              <a:t>fairly evenly sized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2 groups constitute the majority of</a:t>
            </a:r>
            <a:br>
              <a:rPr lang="sv"/>
            </a:br>
            <a:r>
              <a:rPr lang="sv"/>
              <a:t>churned customers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Groups 0 and 2 will be our main</a:t>
            </a:r>
            <a:br>
              <a:rPr lang="sv"/>
            </a:br>
            <a:r>
              <a:rPr lang="sv"/>
              <a:t>focus moving forward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00" y="2821375"/>
            <a:ext cx="3600000" cy="247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00" y="307300"/>
            <a:ext cx="3600000" cy="247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Group characteristics</a:t>
            </a:r>
            <a:endParaRPr b="0" i="1"/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" y="1471138"/>
            <a:ext cx="4858129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150" y="1761450"/>
            <a:ext cx="2353051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650" y="1761450"/>
            <a:ext cx="23571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125" y="3294900"/>
            <a:ext cx="23571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2300" y="3294900"/>
            <a:ext cx="2355801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Group characteristics</a:t>
            </a:r>
            <a:endParaRPr b="0" i="1"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Both groups have low</a:t>
            </a:r>
            <a:br>
              <a:rPr lang="sv"/>
            </a:br>
            <a:r>
              <a:rPr lang="sv"/>
              <a:t>tenure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Conforms to previous</a:t>
            </a:r>
            <a:br>
              <a:rPr lang="sv"/>
            </a:br>
            <a:r>
              <a:rPr lang="sv"/>
              <a:t>findings</a:t>
            </a:r>
            <a:endParaRPr/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100" y="1451850"/>
            <a:ext cx="5400000" cy="36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Group characteristics</a:t>
            </a:r>
            <a:endParaRPr b="0" i="1"/>
          </a:p>
        </p:txBody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Additional findings: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not have partners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not have dependents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not have phone service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have interservice </a:t>
            </a:r>
            <a:br>
              <a:rPr lang="sv"/>
            </a:br>
            <a:r>
              <a:rPr lang="sv"/>
              <a:t>- DSL more popular than fiber optic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not have extra packages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Streaming services:</a:t>
            </a:r>
            <a:br>
              <a:rPr lang="sv"/>
            </a:br>
            <a:r>
              <a:rPr lang="sv"/>
              <a:t>- Group 0 evenly split, group 2 likely to opt out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favour M2M contracts</a:t>
            </a:r>
            <a:br>
              <a:rPr lang="sv"/>
            </a:br>
            <a:r>
              <a:rPr lang="sv"/>
              <a:t>- 2 however has ~20% using one year contracts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Group 0 pays online, while group 2 is split 50/50 between</a:t>
            </a:r>
            <a:br>
              <a:rPr lang="sv"/>
            </a:br>
            <a:r>
              <a:rPr lang="sv"/>
              <a:t>paper and electronic payments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Both groups tend to not be senior citizens</a:t>
            </a:r>
            <a:endParaRPr/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3">
            <a:alphaModFix/>
          </a:blip>
          <a:srcRect b="-8469" l="0" r="0" t="8470"/>
          <a:stretch/>
        </p:blipFill>
        <p:spPr>
          <a:xfrm>
            <a:off x="5740025" y="4198875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25" y="2135775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025" y="145300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 rotWithShape="1">
          <a:blip r:embed="rId6">
            <a:alphaModFix/>
          </a:blip>
          <a:srcRect b="-8469" l="0" r="0" t="8470"/>
          <a:stretch/>
        </p:blipFill>
        <p:spPr>
          <a:xfrm>
            <a:off x="5740025" y="3568350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0025" y="2829200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0025" y="1459525"/>
            <a:ext cx="1800003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0025" y="788125"/>
            <a:ext cx="1800003" cy="9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Conclusions</a:t>
            </a:r>
            <a:endParaRPr b="0" i="1"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Tenure is an important metric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Churning customers usually only have internet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They tend to be single without kids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Contract form is mostly month to month (easy to opt out)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DSL connection is most common, unreliable?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Classification algorithms</a:t>
            </a:r>
            <a:endParaRPr b="0" i="1"/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Cross fold validation indicated that a </a:t>
            </a:r>
            <a:br>
              <a:rPr lang="sv"/>
            </a:br>
            <a:r>
              <a:rPr lang="sv"/>
              <a:t>Logistic Regression model was </a:t>
            </a:r>
            <a:br>
              <a:rPr lang="sv"/>
            </a:br>
            <a:r>
              <a:rPr lang="sv"/>
              <a:t>most suited to the task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Let’s see if it’s possible to use this </a:t>
            </a:r>
            <a:br>
              <a:rPr lang="sv"/>
            </a:br>
            <a:r>
              <a:rPr lang="sv"/>
              <a:t>in conjunction with our previous findings </a:t>
            </a:r>
            <a:br>
              <a:rPr lang="sv"/>
            </a:br>
            <a:r>
              <a:rPr lang="sv"/>
              <a:t>in order to automatically predict a churn</a:t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375" y="1459775"/>
            <a:ext cx="4320000" cy="2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Grading performance</a:t>
            </a:r>
            <a:endParaRPr b="0" i="1"/>
          </a:p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We will use recall to grade our models performance during optimization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Recall (catch as many true positives as possible) because:</a:t>
            </a:r>
            <a:br>
              <a:rPr lang="sv"/>
            </a:br>
            <a:br>
              <a:rPr lang="sv"/>
            </a:br>
            <a:r>
              <a:rPr lang="sv"/>
              <a:t>- Most customers who churn do so very early on</a:t>
            </a:r>
            <a:br>
              <a:rPr lang="sv"/>
            </a:br>
            <a:r>
              <a:rPr lang="sv"/>
              <a:t>- </a:t>
            </a:r>
            <a:r>
              <a:rPr lang="sv"/>
              <a:t>Enormous</a:t>
            </a:r>
            <a:r>
              <a:rPr lang="sv"/>
              <a:t> loss of potential LTV</a:t>
            </a:r>
            <a:br>
              <a:rPr lang="sv"/>
            </a:br>
            <a:r>
              <a:rPr lang="sv"/>
              <a:t>- Misgiven incentives (e.g. discounts) are still profitable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Initial performance</a:t>
            </a:r>
            <a:endParaRPr b="0" i="1"/>
          </a:p>
        </p:txBody>
      </p:sp>
      <p:sp>
        <p:nvSpPr>
          <p:cNvPr id="403" name="Google Shape;403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Inital recall score ~0.57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Associated confusion matrix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Not very satisfactory</a:t>
            </a:r>
            <a:endParaRPr/>
          </a:p>
        </p:txBody>
      </p:sp>
      <p:pic>
        <p:nvPicPr>
          <p:cNvPr id="404" name="Google Shape;4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050" y="2022600"/>
            <a:ext cx="29908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Improving performance</a:t>
            </a:r>
            <a:endParaRPr b="0" i="1"/>
          </a:p>
        </p:txBody>
      </p:sp>
      <p:sp>
        <p:nvSpPr>
          <p:cNvPr id="410" name="Google Shape;410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Feature optimization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Hyperparameter tuning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problem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TelCo is a fictional telecom company based in california, providing internet and phone 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TelCo has provided us with data from the Q3, and asked us to come up with a reliable method to retain customers.</a:t>
            </a:r>
            <a:br>
              <a:rPr lang="sv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/>
              <a:t>Data for ~ 7k customers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Improving performance</a:t>
            </a:r>
            <a:endParaRPr b="0" i="1"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is feature optimization?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Check random combinations</a:t>
            </a:r>
            <a:br>
              <a:rPr lang="sv"/>
            </a:br>
            <a:r>
              <a:rPr lang="sv"/>
              <a:t>of features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Perform cross fold validation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Calculate recall score for each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Keep best combination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The aim is to reduce number of</a:t>
            </a:r>
            <a:br>
              <a:rPr lang="sv"/>
            </a:br>
            <a:r>
              <a:rPr lang="sv"/>
              <a:t>features required from a customer</a:t>
            </a:r>
            <a:br>
              <a:rPr lang="sv"/>
            </a:br>
            <a:r>
              <a:rPr lang="sv"/>
              <a:t>while also reducing noise and</a:t>
            </a:r>
            <a:br>
              <a:rPr lang="sv"/>
            </a:br>
            <a:r>
              <a:rPr lang="sv"/>
              <a:t>improving model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925" y="1712400"/>
            <a:ext cx="2520000" cy="309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Improving performance</a:t>
            </a:r>
            <a:endParaRPr b="0" i="1"/>
          </a:p>
        </p:txBody>
      </p:sp>
      <p:sp>
        <p:nvSpPr>
          <p:cNvPr id="423" name="Google Shape;423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Result, 7 features with a score of ~ 0.66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Contract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StreamingMovies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InternetService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SeniorCitizen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MultipleLines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DeviceProtection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group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Improving performance</a:t>
            </a:r>
            <a:endParaRPr b="0" i="1"/>
          </a:p>
        </p:txBody>
      </p:sp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We take these 7 features, fit them to our model and perform hyperparameter tuning.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Supervised ML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Final result</a:t>
            </a:r>
            <a:endParaRPr b="0" i="1"/>
          </a:p>
        </p:txBody>
      </p:sp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Recall score increased from 0.57 to 0.68.</a:t>
            </a:r>
            <a:br>
              <a:rPr lang="sv"/>
            </a:br>
            <a:r>
              <a:rPr lang="sv"/>
              <a:t>Increased performance by 19%  </a:t>
            </a:r>
            <a:br>
              <a:rPr lang="sv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We are still missing a few churns though.</a:t>
            </a:r>
            <a:br>
              <a:rPr lang="sv"/>
            </a:br>
            <a:r>
              <a:rPr lang="sv"/>
              <a:t>152 churned customers were missed in</a:t>
            </a:r>
            <a:br>
              <a:rPr lang="sv"/>
            </a:br>
            <a:r>
              <a:rPr lang="sv"/>
              <a:t>the test data</a:t>
            </a:r>
            <a:br>
              <a:rPr lang="sv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Model is however a significant improvement</a:t>
            </a:r>
            <a:br>
              <a:rPr lang="sv"/>
            </a:br>
            <a:r>
              <a:rPr lang="sv"/>
              <a:t>when compared to not knowing at all</a:t>
            </a:r>
            <a:br>
              <a:rPr lang="sv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More data could be gathered for customers, e.g.:</a:t>
            </a:r>
            <a:br>
              <a:rPr lang="sv"/>
            </a:br>
            <a:br>
              <a:rPr lang="sv"/>
            </a:br>
            <a:r>
              <a:rPr lang="sv"/>
              <a:t>- Age</a:t>
            </a:r>
            <a:br>
              <a:rPr lang="sv"/>
            </a:br>
            <a:r>
              <a:rPr lang="sv"/>
              <a:t>- Profession</a:t>
            </a:r>
            <a:br>
              <a:rPr lang="sv"/>
            </a:br>
            <a:r>
              <a:rPr lang="sv"/>
              <a:t>- Location</a:t>
            </a:r>
            <a:endParaRPr/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231" y="1304699"/>
            <a:ext cx="2131994" cy="176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225" y="3145617"/>
            <a:ext cx="2131994" cy="176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Conclusions</a:t>
            </a:r>
            <a:endParaRPr/>
          </a:p>
        </p:txBody>
      </p:sp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Our average churner is a young, unmarried, childless male or female, who chooses DSL over fiber optic and does not have phone service with us!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Further increase retainment by addressing crucial factors when a customer signs</a:t>
            </a:r>
            <a:br>
              <a:rPr lang="sv"/>
            </a:br>
            <a:br>
              <a:rPr lang="sv"/>
            </a:br>
            <a:r>
              <a:rPr lang="sv"/>
              <a:t>- Fiber over DSL</a:t>
            </a:r>
            <a:br>
              <a:rPr lang="sv"/>
            </a:br>
            <a:r>
              <a:rPr lang="sv"/>
              <a:t>- Incentivize long term subscriptions</a:t>
            </a:r>
            <a:br>
              <a:rPr lang="sv"/>
            </a:br>
            <a:r>
              <a:rPr lang="sv"/>
              <a:t>- Use marketing to target customers who match our demographics (no kids, singles)</a:t>
            </a:r>
            <a:br>
              <a:rPr lang="sv"/>
            </a:br>
            <a:r>
              <a:rPr lang="sv"/>
              <a:t>- Get them to sign on for a phone as well.</a:t>
            </a:r>
            <a:br>
              <a:rPr lang="sv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END</a:t>
            </a:r>
            <a:endParaRPr/>
          </a:p>
        </p:txBody>
      </p:sp>
      <p:sp>
        <p:nvSpPr>
          <p:cNvPr id="449" name="Google Shape;449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Data - customer features 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717100" y="1627675"/>
            <a:ext cx="4134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Customer 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Senior citizenship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Social status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Children / other dependents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Tenure (how long have they been customers)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Phone service (Y/N)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Internet service(Y/N)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Extra online services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4851400" y="1570700"/>
            <a:ext cx="4134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Extra support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Streaming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Contract 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Billing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Payment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Monthly charges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Total charges (lifetime)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Goals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Based on the data provided: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Help TelCo develop a model which helps them predict if a customer is likely to churn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Help TelCo understand which factors are important in a churn event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Suggest possible measures to retain customers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Exploratory data analysis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Off the bat, can we see any patterns at all?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Continuous features</a:t>
            </a:r>
            <a:endParaRPr b="0" i="1"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9725"/>
            <a:ext cx="4679999" cy="312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699713"/>
            <a:ext cx="4679999" cy="312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Continuous features</a:t>
            </a:r>
            <a:endParaRPr b="0" i="1"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500"/>
            <a:ext cx="4679999" cy="312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700488"/>
            <a:ext cx="4679999" cy="312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sv"/>
              <a:t>Churn distribution over time</a:t>
            </a:r>
            <a:endParaRPr b="0" i="1"/>
          </a:p>
        </p:txBody>
      </p:sp>
      <p:sp>
        <p:nvSpPr>
          <p:cNvPr id="325" name="Google Shape;325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1900"/>
            <a:ext cx="9144001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EDA - Conclusions</a:t>
            </a:r>
            <a:endParaRPr b="0" i="1"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When viewed in the context of continuous variables, there seems to be two distinct groups of customers who either churn or retain</a:t>
            </a:r>
            <a:br>
              <a:rPr lang="sv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v"/>
              <a:t>The majority of customers who churn tend to do so very early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/>
              <a:t>What defines customers who churn? Let’s attempt to answer that with clustering.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